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" panose="020B0604020202020204" pitchFamily="34" charset="0"/>
      <p:regular r:id="rId8"/>
      <p:bold r:id="rId9"/>
    </p:embeddedFont>
    <p:embeddedFont>
      <p:font typeface="Open Sans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59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ABSIiwzqRj0?si=HIhhNKXYj2xT3EXl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SvQnPtKiVg?si=Y7ldF_Cgb6Qz_FP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037" b="918"/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09370" y="1379024"/>
            <a:ext cx="6610971" cy="157015"/>
            <a:chOff x="0" y="0"/>
            <a:chExt cx="5882068" cy="139700"/>
          </a:xfrm>
        </p:grpSpPr>
        <p:sp>
          <p:nvSpPr>
            <p:cNvPr id="4" name="Freeform 4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6459530" y="409494"/>
            <a:ext cx="622551" cy="93091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75455" y="400482"/>
            <a:ext cx="575848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22">
                <a:solidFill>
                  <a:srgbClr val="303030"/>
                </a:solidFill>
                <a:latin typeface="Open Sans"/>
              </a:rPr>
              <a:t>PLANEJAMENTO SEMANAL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37423" y="881471"/>
            <a:ext cx="4432127" cy="43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1"/>
              </a:lnSpc>
              <a:spcBef>
                <a:spcPct val="0"/>
              </a:spcBef>
            </a:pPr>
            <a:r>
              <a:rPr lang="en-US" sz="858" spc="-7">
                <a:solidFill>
                  <a:srgbClr val="000000"/>
                </a:solidFill>
                <a:latin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8185" y="2062338"/>
            <a:ext cx="710010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DISCIPLINA: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98414" y="1585972"/>
            <a:ext cx="1449782" cy="23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37"/>
              </a:lnSpc>
            </a:pPr>
            <a:r>
              <a:rPr lang="en-US" sz="1384" spc="11">
                <a:solidFill>
                  <a:srgbClr val="000000"/>
                </a:solidFill>
                <a:latin typeface="Open Sans Bold"/>
              </a:rPr>
              <a:t>SEGUNDA-FEIRA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220139" y="1536039"/>
            <a:ext cx="2160015" cy="325569"/>
            <a:chOff x="0" y="0"/>
            <a:chExt cx="894857" cy="13487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4857" cy="134878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sz="1600" dirty="0"/>
                <a:t>27/04/2026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17017" y="1923495"/>
            <a:ext cx="4104462" cy="364974"/>
            <a:chOff x="0" y="0"/>
            <a:chExt cx="1223372" cy="1299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23372" cy="129934"/>
            </a:xfrm>
            <a:custGeom>
              <a:avLst/>
              <a:gdLst/>
              <a:ahLst/>
              <a:cxnLst/>
              <a:rect l="l" t="t" r="r" b="b"/>
              <a:pathLst>
                <a:path w="1223372" h="129934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r>
                <a:rPr lang="pt-BR" sz="1200" b="1" dirty="0"/>
                <a:t>Língua Portuguesa / Empreendedorismo  / Matemática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220139" y="2352506"/>
            <a:ext cx="1965067" cy="333043"/>
            <a:chOff x="0" y="0"/>
            <a:chExt cx="814094" cy="13797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4094" cy="137974"/>
            </a:xfrm>
            <a:custGeom>
              <a:avLst/>
              <a:gdLst/>
              <a:ahLst/>
              <a:cxnLst/>
              <a:rect l="l" t="t" r="r" b="b"/>
              <a:pathLst>
                <a:path w="814094" h="137974">
                  <a:moveTo>
                    <a:pt x="23639" y="0"/>
                  </a:moveTo>
                  <a:lnTo>
                    <a:pt x="790455" y="0"/>
                  </a:lnTo>
                  <a:cubicBezTo>
                    <a:pt x="796725" y="0"/>
                    <a:pt x="802737" y="2490"/>
                    <a:pt x="807170" y="6924"/>
                  </a:cubicBezTo>
                  <a:cubicBezTo>
                    <a:pt x="811603" y="11357"/>
                    <a:pt x="814094" y="17369"/>
                    <a:pt x="814094" y="23639"/>
                  </a:cubicBezTo>
                  <a:lnTo>
                    <a:pt x="814094" y="114336"/>
                  </a:lnTo>
                  <a:cubicBezTo>
                    <a:pt x="814094" y="120605"/>
                    <a:pt x="811603" y="126617"/>
                    <a:pt x="807170" y="131051"/>
                  </a:cubicBezTo>
                  <a:cubicBezTo>
                    <a:pt x="802737" y="135484"/>
                    <a:pt x="796725" y="137974"/>
                    <a:pt x="790455" y="137974"/>
                  </a:cubicBezTo>
                  <a:lnTo>
                    <a:pt x="23639" y="137974"/>
                  </a:lnTo>
                  <a:cubicBezTo>
                    <a:pt x="17369" y="137974"/>
                    <a:pt x="11357" y="135484"/>
                    <a:pt x="6924" y="131051"/>
                  </a:cubicBezTo>
                  <a:cubicBezTo>
                    <a:pt x="2490" y="126617"/>
                    <a:pt x="0" y="120605"/>
                    <a:pt x="0" y="114336"/>
                  </a:cubicBezTo>
                  <a:lnTo>
                    <a:pt x="0" y="23639"/>
                  </a:lnTo>
                  <a:cubicBezTo>
                    <a:pt x="0" y="17369"/>
                    <a:pt x="2490" y="11357"/>
                    <a:pt x="6924" y="6924"/>
                  </a:cubicBezTo>
                  <a:cubicBezTo>
                    <a:pt x="11357" y="2490"/>
                    <a:pt x="17369" y="0"/>
                    <a:pt x="2363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sz="1400" b="1" dirty="0"/>
                <a:t>ESPERANÇA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89493" y="2499978"/>
            <a:ext cx="1481667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VALOR DA SEMANA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5774" y="6501345"/>
            <a:ext cx="710010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DISCIPLINA: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26003" y="6024978"/>
            <a:ext cx="1449782" cy="23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37"/>
              </a:lnSpc>
            </a:pPr>
            <a:r>
              <a:rPr lang="en-US" sz="1384" spc="11">
                <a:solidFill>
                  <a:srgbClr val="000000"/>
                </a:solidFill>
                <a:latin typeface="Open Sans Bold"/>
              </a:rPr>
              <a:t>TERÇA-FEIRA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2147727" y="5975046"/>
            <a:ext cx="2160015" cy="325569"/>
            <a:chOff x="0" y="0"/>
            <a:chExt cx="894857" cy="1348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94857" cy="134878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sz="1600" dirty="0"/>
                <a:t>28/04/2026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42945" y="6394207"/>
            <a:ext cx="4121823" cy="325569"/>
            <a:chOff x="0" y="0"/>
            <a:chExt cx="1223372" cy="12993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23372" cy="129934"/>
            </a:xfrm>
            <a:custGeom>
              <a:avLst/>
              <a:gdLst/>
              <a:ahLst/>
              <a:cxnLst/>
              <a:rect l="l" t="t" r="r" b="b"/>
              <a:pathLst>
                <a:path w="1223372" h="129934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r>
                <a:rPr lang="pt-BR" sz="1200" b="1" dirty="0"/>
                <a:t>Língua Portuguesa / Matemática / Educação Física / Arte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9370" y="6788752"/>
            <a:ext cx="6531877" cy="3110587"/>
            <a:chOff x="0" y="0"/>
            <a:chExt cx="2706045" cy="128866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06045" cy="1288663"/>
            </a:xfrm>
            <a:custGeom>
              <a:avLst/>
              <a:gdLst/>
              <a:ahLst/>
              <a:cxnLst/>
              <a:rect l="l" t="t" r="r" b="b"/>
              <a:pathLst>
                <a:path w="2706045" h="1288663">
                  <a:moveTo>
                    <a:pt x="7112" y="0"/>
                  </a:moveTo>
                  <a:lnTo>
                    <a:pt x="2698933" y="0"/>
                  </a:lnTo>
                  <a:cubicBezTo>
                    <a:pt x="2700819" y="0"/>
                    <a:pt x="2702628" y="749"/>
                    <a:pt x="2703962" y="2083"/>
                  </a:cubicBezTo>
                  <a:cubicBezTo>
                    <a:pt x="2705296" y="3417"/>
                    <a:pt x="2706045" y="5225"/>
                    <a:pt x="2706045" y="7112"/>
                  </a:cubicBezTo>
                  <a:lnTo>
                    <a:pt x="2706045" y="1281552"/>
                  </a:lnTo>
                  <a:cubicBezTo>
                    <a:pt x="2706045" y="1285479"/>
                    <a:pt x="2702861" y="1288663"/>
                    <a:pt x="2698933" y="1288663"/>
                  </a:cubicBezTo>
                  <a:lnTo>
                    <a:pt x="7112" y="1288663"/>
                  </a:lnTo>
                  <a:cubicBezTo>
                    <a:pt x="3184" y="1288663"/>
                    <a:pt x="0" y="1285479"/>
                    <a:pt x="0" y="1281552"/>
                  </a:cubicBezTo>
                  <a:lnTo>
                    <a:pt x="0" y="7112"/>
                  </a:lnTo>
                  <a:cubicBezTo>
                    <a:pt x="0" y="3184"/>
                    <a:pt x="3184" y="0"/>
                    <a:pt x="71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pic>
        <p:nvPicPr>
          <p:cNvPr id="37" name="Imagem 36">
            <a:extLst>
              <a:ext uri="{FF2B5EF4-FFF2-40B4-BE49-F238E27FC236}">
                <a16:creationId xmlns:a16="http://schemas.microsoft.com/office/drawing/2014/main" id="{3D92965F-CAAA-663B-6871-0B26F749D5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66" y="426570"/>
            <a:ext cx="943977" cy="943977"/>
          </a:xfrm>
          <a:prstGeom prst="rect">
            <a:avLst/>
          </a:prstGeom>
        </p:spPr>
      </p:pic>
      <p:sp>
        <p:nvSpPr>
          <p:cNvPr id="39" name="TextBox 12">
            <a:extLst>
              <a:ext uri="{FF2B5EF4-FFF2-40B4-BE49-F238E27FC236}">
                <a16:creationId xmlns:a16="http://schemas.microsoft.com/office/drawing/2014/main" id="{762CED13-A262-4A69-18A1-3ABB5DA80D76}"/>
              </a:ext>
            </a:extLst>
          </p:cNvPr>
          <p:cNvSpPr txBox="1"/>
          <p:nvPr/>
        </p:nvSpPr>
        <p:spPr>
          <a:xfrm>
            <a:off x="418119" y="2988647"/>
            <a:ext cx="1961944" cy="2030919"/>
          </a:xfrm>
          <a:prstGeom prst="rect">
            <a:avLst/>
          </a:prstGeom>
        </p:spPr>
        <p:txBody>
          <a:bodyPr lIns="43945" tIns="43945" rIns="43945" bIns="43945" rtlCol="0" anchor="ctr"/>
          <a:lstStyle/>
          <a:p>
            <a:pPr algn="ctr">
              <a:lnSpc>
                <a:spcPts val="1960"/>
              </a:lnSpc>
            </a:pPr>
            <a:endParaRPr/>
          </a:p>
        </p:txBody>
      </p:sp>
      <p:grpSp>
        <p:nvGrpSpPr>
          <p:cNvPr id="42" name="Group 33">
            <a:extLst>
              <a:ext uri="{FF2B5EF4-FFF2-40B4-BE49-F238E27FC236}">
                <a16:creationId xmlns:a16="http://schemas.microsoft.com/office/drawing/2014/main" id="{31E533B0-F59F-C002-2407-B4CCCCD865CC}"/>
              </a:ext>
            </a:extLst>
          </p:cNvPr>
          <p:cNvGrpSpPr/>
          <p:nvPr/>
        </p:nvGrpSpPr>
        <p:grpSpPr>
          <a:xfrm>
            <a:off x="598414" y="2709412"/>
            <a:ext cx="6531877" cy="3179562"/>
            <a:chOff x="0" y="-28575"/>
            <a:chExt cx="2706045" cy="1317238"/>
          </a:xfrm>
        </p:grpSpPr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F5690ED4-BC93-CF2D-6139-3C05863B4163}"/>
                </a:ext>
              </a:extLst>
            </p:cNvPr>
            <p:cNvSpPr/>
            <p:nvPr/>
          </p:nvSpPr>
          <p:spPr>
            <a:xfrm>
              <a:off x="0" y="0"/>
              <a:ext cx="2706045" cy="1288663"/>
            </a:xfrm>
            <a:custGeom>
              <a:avLst/>
              <a:gdLst/>
              <a:ahLst/>
              <a:cxnLst/>
              <a:rect l="l" t="t" r="r" b="b"/>
              <a:pathLst>
                <a:path w="2706045" h="1288663">
                  <a:moveTo>
                    <a:pt x="7112" y="0"/>
                  </a:moveTo>
                  <a:lnTo>
                    <a:pt x="2698933" y="0"/>
                  </a:lnTo>
                  <a:cubicBezTo>
                    <a:pt x="2700819" y="0"/>
                    <a:pt x="2702628" y="749"/>
                    <a:pt x="2703962" y="2083"/>
                  </a:cubicBezTo>
                  <a:cubicBezTo>
                    <a:pt x="2705296" y="3417"/>
                    <a:pt x="2706045" y="5225"/>
                    <a:pt x="2706045" y="7112"/>
                  </a:cubicBezTo>
                  <a:lnTo>
                    <a:pt x="2706045" y="1281552"/>
                  </a:lnTo>
                  <a:cubicBezTo>
                    <a:pt x="2706045" y="1285479"/>
                    <a:pt x="2702861" y="1288663"/>
                    <a:pt x="2698933" y="1288663"/>
                  </a:cubicBezTo>
                  <a:lnTo>
                    <a:pt x="7112" y="1288663"/>
                  </a:lnTo>
                  <a:cubicBezTo>
                    <a:pt x="3184" y="1288663"/>
                    <a:pt x="0" y="1285479"/>
                    <a:pt x="0" y="1281552"/>
                  </a:cubicBezTo>
                  <a:lnTo>
                    <a:pt x="0" y="7112"/>
                  </a:lnTo>
                  <a:cubicBezTo>
                    <a:pt x="0" y="3184"/>
                    <a:pt x="3184" y="0"/>
                    <a:pt x="71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41" name="TextBox 35">
              <a:extLst>
                <a:ext uri="{FF2B5EF4-FFF2-40B4-BE49-F238E27FC236}">
                  <a16:creationId xmlns:a16="http://schemas.microsoft.com/office/drawing/2014/main" id="{3F04A187-BE8D-12C6-F26E-5F8AAA4F6020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Freeform 11">
            <a:extLst>
              <a:ext uri="{FF2B5EF4-FFF2-40B4-BE49-F238E27FC236}">
                <a16:creationId xmlns:a16="http://schemas.microsoft.com/office/drawing/2014/main" id="{EFC877A3-8895-EDC6-1E88-7B33146F6143}"/>
              </a:ext>
            </a:extLst>
          </p:cNvPr>
          <p:cNvSpPr/>
          <p:nvPr/>
        </p:nvSpPr>
        <p:spPr>
          <a:xfrm>
            <a:off x="609370" y="6791375"/>
            <a:ext cx="6337760" cy="3176939"/>
          </a:xfrm>
          <a:custGeom>
            <a:avLst/>
            <a:gdLst/>
            <a:ahLst/>
            <a:cxnLst/>
            <a:rect l="l" t="t" r="r" b="b"/>
            <a:pathLst>
              <a:path w="2739395" h="1260185">
                <a:moveTo>
                  <a:pt x="7025" y="0"/>
                </a:moveTo>
                <a:lnTo>
                  <a:pt x="2732370" y="0"/>
                </a:lnTo>
                <a:cubicBezTo>
                  <a:pt x="2736250" y="0"/>
                  <a:pt x="2739395" y="3145"/>
                  <a:pt x="2739395" y="7025"/>
                </a:cubicBezTo>
                <a:lnTo>
                  <a:pt x="2739395" y="1253160"/>
                </a:lnTo>
                <a:cubicBezTo>
                  <a:pt x="2739395" y="1257040"/>
                  <a:pt x="2736250" y="1260185"/>
                  <a:pt x="2732370" y="1260185"/>
                </a:cubicBezTo>
                <a:lnTo>
                  <a:pt x="7025" y="1260185"/>
                </a:lnTo>
                <a:cubicBezTo>
                  <a:pt x="3145" y="1260185"/>
                  <a:pt x="0" y="1257040"/>
                  <a:pt x="0" y="1253160"/>
                </a:cubicBezTo>
                <a:lnTo>
                  <a:pt x="0" y="7025"/>
                </a:lnTo>
                <a:cubicBezTo>
                  <a:pt x="0" y="3145"/>
                  <a:pt x="3145" y="0"/>
                  <a:pt x="7025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TEMA: ADIÇÃO COM MAIS DE DOIS NÚMEROS E REAGRUPAMENTO  (CONTINUAÇÃO)</a:t>
            </a:r>
            <a:endParaRPr lang="pt-BR"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Recursos: LIVRO DE MATEMÁTICA – PÁGINAS: 90 A 95 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Estojo completo, caderno, caderno ½ pauta, dicionário e régua.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pt-BR" sz="9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(EF03MA14) ( EF03MA06) (EF03MA25)</a:t>
            </a: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de apoio: 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https://youtu.be/ABSIiwzqRj0?si=HIhhNKXYj2xT3EXl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Tarefa de casa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pt-BR" sz="9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CADERNO DE LIÇÃO DE CASA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143C353-DC66-3BA0-4C5F-32B4B6D135F2}"/>
              </a:ext>
            </a:extLst>
          </p:cNvPr>
          <p:cNvSpPr/>
          <p:nvPr/>
        </p:nvSpPr>
        <p:spPr>
          <a:xfrm>
            <a:off x="609369" y="2783634"/>
            <a:ext cx="6472711" cy="3100445"/>
          </a:xfrm>
          <a:custGeom>
            <a:avLst/>
            <a:gdLst/>
            <a:ahLst/>
            <a:cxnLst/>
            <a:rect l="l" t="t" r="r" b="b"/>
            <a:pathLst>
              <a:path w="2739395" h="1260185">
                <a:moveTo>
                  <a:pt x="7025" y="0"/>
                </a:moveTo>
                <a:lnTo>
                  <a:pt x="2732370" y="0"/>
                </a:lnTo>
                <a:cubicBezTo>
                  <a:pt x="2736250" y="0"/>
                  <a:pt x="2739395" y="3145"/>
                  <a:pt x="2739395" y="7025"/>
                </a:cubicBezTo>
                <a:lnTo>
                  <a:pt x="2739395" y="1253160"/>
                </a:lnTo>
                <a:cubicBezTo>
                  <a:pt x="2739395" y="1257040"/>
                  <a:pt x="2736250" y="1260185"/>
                  <a:pt x="2732370" y="1260185"/>
                </a:cubicBezTo>
                <a:lnTo>
                  <a:pt x="7025" y="1260185"/>
                </a:lnTo>
                <a:cubicBezTo>
                  <a:pt x="3145" y="1260185"/>
                  <a:pt x="0" y="1257040"/>
                  <a:pt x="0" y="1253160"/>
                </a:cubicBezTo>
                <a:lnTo>
                  <a:pt x="0" y="7025"/>
                </a:lnTo>
                <a:cubicBezTo>
                  <a:pt x="0" y="3145"/>
                  <a:pt x="3145" y="0"/>
                  <a:pt x="7025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TEMA: ADIÇÃO COM MAIS DE DOIS NÚMEROS E REAGRUPAMENTO  (CONTINUAÇÃO) / CORREÇÃO DOS LIVROS DE LÍNGUA PORTUGUESA</a:t>
            </a:r>
            <a:endParaRPr lang="pt-BR"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Recursos: LIVRO DE MATEMÁTICA – PÁGINAS: 90 A 95 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Estojo completo, caderno, caderno ½ pauta, dicionário e régua.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pt-BR" sz="9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(EF03MA14) ( EF03MA06) (EF03MA25)</a:t>
            </a: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de apoio: 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https://youtu.be/ABSIiwzqRj0?si=HIhhNKXYj2xT3EXl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Tarefa de casa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pt-BR" sz="9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CADERNO DE LIÇÃO DE CASA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037" b="918"/>
          <a:stretch>
            <a:fillRect/>
          </a:stretch>
        </p:blipFill>
        <p:spPr>
          <a:xfrm>
            <a:off x="-72771" y="25403"/>
            <a:ext cx="7556500" cy="10693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17913" y="1211859"/>
            <a:ext cx="6623895" cy="2281345"/>
            <a:chOff x="0" y="0"/>
            <a:chExt cx="2744167" cy="9451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44167" cy="945122"/>
            </a:xfrm>
            <a:custGeom>
              <a:avLst/>
              <a:gdLst/>
              <a:ahLst/>
              <a:cxnLst/>
              <a:rect l="l" t="t" r="r" b="b"/>
              <a:pathLst>
                <a:path w="2744167" h="945122">
                  <a:moveTo>
                    <a:pt x="7013" y="0"/>
                  </a:moveTo>
                  <a:lnTo>
                    <a:pt x="2737154" y="0"/>
                  </a:lnTo>
                  <a:cubicBezTo>
                    <a:pt x="2741027" y="0"/>
                    <a:pt x="2744167" y="3140"/>
                    <a:pt x="2744167" y="7013"/>
                  </a:cubicBezTo>
                  <a:lnTo>
                    <a:pt x="2744167" y="938109"/>
                  </a:lnTo>
                  <a:cubicBezTo>
                    <a:pt x="2744167" y="941982"/>
                    <a:pt x="2741027" y="945122"/>
                    <a:pt x="2737154" y="945122"/>
                  </a:cubicBezTo>
                  <a:lnTo>
                    <a:pt x="7013" y="945122"/>
                  </a:lnTo>
                  <a:cubicBezTo>
                    <a:pt x="5153" y="945122"/>
                    <a:pt x="3369" y="944383"/>
                    <a:pt x="2054" y="943068"/>
                  </a:cubicBezTo>
                  <a:cubicBezTo>
                    <a:pt x="739" y="941753"/>
                    <a:pt x="0" y="939969"/>
                    <a:pt x="0" y="938109"/>
                  </a:cubicBezTo>
                  <a:lnTo>
                    <a:pt x="0" y="7013"/>
                  </a:lnTo>
                  <a:cubicBezTo>
                    <a:pt x="0" y="3140"/>
                    <a:pt x="3140" y="0"/>
                    <a:pt x="70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49141" y="931215"/>
            <a:ext cx="710010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DISCIPLINA: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370" y="454849"/>
            <a:ext cx="1449782" cy="23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37"/>
              </a:lnSpc>
            </a:pPr>
            <a:r>
              <a:rPr lang="en-US" sz="1384" spc="11">
                <a:solidFill>
                  <a:srgbClr val="000000"/>
                </a:solidFill>
                <a:latin typeface="Open Sans Bold"/>
              </a:rPr>
              <a:t>QUARTA-FEIRA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31095" y="404917"/>
            <a:ext cx="2160015" cy="325569"/>
            <a:chOff x="0" y="0"/>
            <a:chExt cx="894857" cy="1348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4857" cy="134878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dirty="0"/>
                <a:t>29/04/2026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31094" y="793447"/>
            <a:ext cx="4550705" cy="283159"/>
            <a:chOff x="0" y="0"/>
            <a:chExt cx="1223372" cy="1299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23372" cy="129934"/>
            </a:xfrm>
            <a:custGeom>
              <a:avLst/>
              <a:gdLst/>
              <a:ahLst/>
              <a:cxnLst/>
              <a:rect l="l" t="t" r="r" b="b"/>
              <a:pathLst>
                <a:path w="1223372" h="129934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r>
                <a:rPr lang="pt-BR" sz="1200" b="1" dirty="0"/>
                <a:t>Ciências /  Língua Portuguesa / Matemática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49141" y="4238577"/>
            <a:ext cx="710010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DISCIPLINA: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370" y="3762211"/>
            <a:ext cx="1449782" cy="23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37"/>
              </a:lnSpc>
            </a:pPr>
            <a:r>
              <a:rPr lang="en-US" sz="1384" spc="11" dirty="0">
                <a:solidFill>
                  <a:srgbClr val="000000"/>
                </a:solidFill>
                <a:latin typeface="Open Sans Bold"/>
              </a:rPr>
              <a:t>QUINTA-FEIRA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231095" y="3712278"/>
            <a:ext cx="2160015" cy="325569"/>
            <a:chOff x="0" y="0"/>
            <a:chExt cx="894857" cy="1348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4857" cy="134878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dirty="0"/>
                <a:t>30/04/2026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231095" y="4100809"/>
            <a:ext cx="2952988" cy="313636"/>
            <a:chOff x="0" y="0"/>
            <a:chExt cx="1223372" cy="1299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23372" cy="129934"/>
            </a:xfrm>
            <a:custGeom>
              <a:avLst/>
              <a:gdLst/>
              <a:ahLst/>
              <a:cxnLst/>
              <a:rect l="l" t="t" r="r" b="b"/>
              <a:pathLst>
                <a:path w="1223372" h="129934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r>
                <a:rPr lang="pt-BR" sz="1200" b="1" dirty="0"/>
                <a:t>REUNIÃO DE PAIS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77466" y="4528745"/>
            <a:ext cx="6564342" cy="2222697"/>
            <a:chOff x="0" y="0"/>
            <a:chExt cx="2719494" cy="92082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719494" cy="920825"/>
            </a:xfrm>
            <a:custGeom>
              <a:avLst/>
              <a:gdLst/>
              <a:ahLst/>
              <a:cxnLst/>
              <a:rect l="l" t="t" r="r" b="b"/>
              <a:pathLst>
                <a:path w="2719494" h="920825">
                  <a:moveTo>
                    <a:pt x="7076" y="0"/>
                  </a:moveTo>
                  <a:lnTo>
                    <a:pt x="2712418" y="0"/>
                  </a:lnTo>
                  <a:cubicBezTo>
                    <a:pt x="2716326" y="0"/>
                    <a:pt x="2719494" y="3168"/>
                    <a:pt x="2719494" y="7076"/>
                  </a:cubicBezTo>
                  <a:lnTo>
                    <a:pt x="2719494" y="913749"/>
                  </a:lnTo>
                  <a:cubicBezTo>
                    <a:pt x="2719494" y="915626"/>
                    <a:pt x="2718749" y="917425"/>
                    <a:pt x="2717422" y="918753"/>
                  </a:cubicBezTo>
                  <a:cubicBezTo>
                    <a:pt x="2716095" y="920080"/>
                    <a:pt x="2714295" y="920825"/>
                    <a:pt x="2712418" y="920825"/>
                  </a:cubicBezTo>
                  <a:lnTo>
                    <a:pt x="7076" y="920825"/>
                  </a:lnTo>
                  <a:cubicBezTo>
                    <a:pt x="3168" y="920825"/>
                    <a:pt x="0" y="917657"/>
                    <a:pt x="0" y="913749"/>
                  </a:cubicBezTo>
                  <a:lnTo>
                    <a:pt x="0" y="7076"/>
                  </a:lnTo>
                  <a:cubicBezTo>
                    <a:pt x="0" y="3168"/>
                    <a:pt x="3168" y="0"/>
                    <a:pt x="707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25785" y="7496815"/>
            <a:ext cx="710010" cy="145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1"/>
              </a:lnSpc>
            </a:pPr>
            <a:r>
              <a:rPr lang="en-US" sz="865" spc="6">
                <a:solidFill>
                  <a:srgbClr val="000000"/>
                </a:solidFill>
                <a:latin typeface="Open Sans"/>
              </a:rPr>
              <a:t>DISCIPLINA: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6014" y="7020449"/>
            <a:ext cx="1449782" cy="23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37"/>
              </a:lnSpc>
            </a:pPr>
            <a:r>
              <a:rPr lang="en-US" sz="1384" spc="11">
                <a:solidFill>
                  <a:srgbClr val="000000"/>
                </a:solidFill>
                <a:latin typeface="Open Sans Bold"/>
              </a:rPr>
              <a:t>SEXTA-FEIRA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2207739" y="6970516"/>
            <a:ext cx="2160015" cy="325569"/>
            <a:chOff x="0" y="0"/>
            <a:chExt cx="894857" cy="1348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94857" cy="134878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pPr algn="ctr"/>
              <a:r>
                <a:rPr lang="pt-BR" dirty="0"/>
                <a:t>01/05/2026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479857" y="7565786"/>
            <a:ext cx="2402756" cy="921472"/>
          </a:xfrm>
          <a:prstGeom prst="rect">
            <a:avLst/>
          </a:prstGeom>
        </p:spPr>
        <p:txBody>
          <a:bodyPr lIns="43945" tIns="43945" rIns="43945" bIns="43945" rtlCol="0" anchor="ctr"/>
          <a:lstStyle/>
          <a:p>
            <a:pPr algn="ctr">
              <a:lnSpc>
                <a:spcPts val="1540"/>
              </a:lnSpc>
            </a:pPr>
            <a:endParaRPr/>
          </a:p>
        </p:txBody>
      </p:sp>
      <p:grpSp>
        <p:nvGrpSpPr>
          <p:cNvPr id="33" name="Group 33"/>
          <p:cNvGrpSpPr/>
          <p:nvPr/>
        </p:nvGrpSpPr>
        <p:grpSpPr>
          <a:xfrm>
            <a:off x="517913" y="7917870"/>
            <a:ext cx="6434250" cy="2320681"/>
            <a:chOff x="0" y="0"/>
            <a:chExt cx="2729170" cy="93080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29170" cy="930808"/>
            </a:xfrm>
            <a:custGeom>
              <a:avLst/>
              <a:gdLst/>
              <a:ahLst/>
              <a:cxnLst/>
              <a:rect l="l" t="t" r="r" b="b"/>
              <a:pathLst>
                <a:path w="2729170" h="930808">
                  <a:moveTo>
                    <a:pt x="7051" y="0"/>
                  </a:moveTo>
                  <a:lnTo>
                    <a:pt x="2722119" y="0"/>
                  </a:lnTo>
                  <a:cubicBezTo>
                    <a:pt x="2723989" y="0"/>
                    <a:pt x="2725783" y="743"/>
                    <a:pt x="2727105" y="2065"/>
                  </a:cubicBezTo>
                  <a:cubicBezTo>
                    <a:pt x="2728427" y="3388"/>
                    <a:pt x="2729170" y="5181"/>
                    <a:pt x="2729170" y="7051"/>
                  </a:cubicBezTo>
                  <a:lnTo>
                    <a:pt x="2729170" y="923757"/>
                  </a:lnTo>
                  <a:cubicBezTo>
                    <a:pt x="2729170" y="927651"/>
                    <a:pt x="2726013" y="930808"/>
                    <a:pt x="2722119" y="930808"/>
                  </a:cubicBezTo>
                  <a:lnTo>
                    <a:pt x="7051" y="930808"/>
                  </a:lnTo>
                  <a:cubicBezTo>
                    <a:pt x="3157" y="930808"/>
                    <a:pt x="0" y="927651"/>
                    <a:pt x="0" y="923757"/>
                  </a:cubicBezTo>
                  <a:lnTo>
                    <a:pt x="0" y="7051"/>
                  </a:lnTo>
                  <a:cubicBezTo>
                    <a:pt x="0" y="3157"/>
                    <a:pt x="3157" y="0"/>
                    <a:pt x="705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2" name="Group 27">
            <a:extLst>
              <a:ext uri="{FF2B5EF4-FFF2-40B4-BE49-F238E27FC236}">
                <a16:creationId xmlns:a16="http://schemas.microsoft.com/office/drawing/2014/main" id="{243A0320-5EEE-E767-21B1-02AC64F6D4EE}"/>
              </a:ext>
            </a:extLst>
          </p:cNvPr>
          <p:cNvGrpSpPr/>
          <p:nvPr/>
        </p:nvGrpSpPr>
        <p:grpSpPr>
          <a:xfrm>
            <a:off x="2193265" y="7437618"/>
            <a:ext cx="3521736" cy="1401582"/>
            <a:chOff x="-19038" y="-28575"/>
            <a:chExt cx="1148280" cy="841375"/>
          </a:xfrm>
        </p:grpSpPr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ABFBEC96-9912-CECC-D32C-FE0799C7EAFB}"/>
                </a:ext>
              </a:extLst>
            </p:cNvPr>
            <p:cNvSpPr/>
            <p:nvPr/>
          </p:nvSpPr>
          <p:spPr>
            <a:xfrm>
              <a:off x="-19038" y="-22301"/>
              <a:ext cx="1148280" cy="195440"/>
            </a:xfrm>
            <a:custGeom>
              <a:avLst/>
              <a:gdLst/>
              <a:ahLst/>
              <a:cxnLst/>
              <a:rect l="l" t="t" r="r" b="b"/>
              <a:pathLst>
                <a:path w="894857" h="134878">
                  <a:moveTo>
                    <a:pt x="21505" y="0"/>
                  </a:moveTo>
                  <a:lnTo>
                    <a:pt x="873352" y="0"/>
                  </a:lnTo>
                  <a:cubicBezTo>
                    <a:pt x="879056" y="0"/>
                    <a:pt x="884525" y="2266"/>
                    <a:pt x="888558" y="6299"/>
                  </a:cubicBezTo>
                  <a:cubicBezTo>
                    <a:pt x="892591" y="10332"/>
                    <a:pt x="894857" y="15802"/>
                    <a:pt x="894857" y="21505"/>
                  </a:cubicBezTo>
                  <a:lnTo>
                    <a:pt x="894857" y="113372"/>
                  </a:lnTo>
                  <a:cubicBezTo>
                    <a:pt x="894857" y="119076"/>
                    <a:pt x="892591" y="124546"/>
                    <a:pt x="888558" y="128579"/>
                  </a:cubicBezTo>
                  <a:cubicBezTo>
                    <a:pt x="884525" y="132612"/>
                    <a:pt x="879056" y="134878"/>
                    <a:pt x="873352" y="134878"/>
                  </a:cubicBezTo>
                  <a:lnTo>
                    <a:pt x="21505" y="134878"/>
                  </a:lnTo>
                  <a:cubicBezTo>
                    <a:pt x="15802" y="134878"/>
                    <a:pt x="10332" y="132612"/>
                    <a:pt x="6299" y="128579"/>
                  </a:cubicBezTo>
                  <a:cubicBezTo>
                    <a:pt x="2266" y="124546"/>
                    <a:pt x="0" y="119076"/>
                    <a:pt x="0" y="113372"/>
                  </a:cubicBezTo>
                  <a:lnTo>
                    <a:pt x="0" y="21505"/>
                  </a:lnTo>
                  <a:cubicBezTo>
                    <a:pt x="0" y="15802"/>
                    <a:pt x="2266" y="10332"/>
                    <a:pt x="6299" y="6299"/>
                  </a:cubicBezTo>
                  <a:cubicBezTo>
                    <a:pt x="10332" y="2266"/>
                    <a:pt x="15802" y="0"/>
                    <a:pt x="2150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</a:ln>
          </p:spPr>
          <p:txBody>
            <a:bodyPr/>
            <a:lstStyle/>
            <a:p>
              <a:r>
                <a:rPr lang="pt-BR" b="1" dirty="0"/>
                <a:t>FERIADO – DIA DO TRABALHO </a:t>
              </a:r>
            </a:p>
          </p:txBody>
        </p:sp>
        <p:sp>
          <p:nvSpPr>
            <p:cNvPr id="40" name="TextBox 29">
              <a:extLst>
                <a:ext uri="{FF2B5EF4-FFF2-40B4-BE49-F238E27FC236}">
                  <a16:creationId xmlns:a16="http://schemas.microsoft.com/office/drawing/2014/main" id="{66BC9A20-EAD2-3A5C-3C37-DE1445DCE969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3945" tIns="43945" rIns="43945" bIns="43945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sp>
        <p:nvSpPr>
          <p:cNvPr id="44" name="Freeform 11">
            <a:extLst>
              <a:ext uri="{FF2B5EF4-FFF2-40B4-BE49-F238E27FC236}">
                <a16:creationId xmlns:a16="http://schemas.microsoft.com/office/drawing/2014/main" id="{B7BF3952-68F4-31F4-216B-DB0D7A7FA4EB}"/>
              </a:ext>
            </a:extLst>
          </p:cNvPr>
          <p:cNvSpPr/>
          <p:nvPr/>
        </p:nvSpPr>
        <p:spPr>
          <a:xfrm>
            <a:off x="558579" y="1211859"/>
            <a:ext cx="6542562" cy="2210368"/>
          </a:xfrm>
          <a:custGeom>
            <a:avLst/>
            <a:gdLst/>
            <a:ahLst/>
            <a:cxnLst/>
            <a:rect l="l" t="t" r="r" b="b"/>
            <a:pathLst>
              <a:path w="2739395" h="1260185">
                <a:moveTo>
                  <a:pt x="7025" y="0"/>
                </a:moveTo>
                <a:lnTo>
                  <a:pt x="2732370" y="0"/>
                </a:lnTo>
                <a:cubicBezTo>
                  <a:pt x="2736250" y="0"/>
                  <a:pt x="2739395" y="3145"/>
                  <a:pt x="2739395" y="7025"/>
                </a:cubicBezTo>
                <a:lnTo>
                  <a:pt x="2739395" y="1253160"/>
                </a:lnTo>
                <a:cubicBezTo>
                  <a:pt x="2739395" y="1257040"/>
                  <a:pt x="2736250" y="1260185"/>
                  <a:pt x="2732370" y="1260185"/>
                </a:cubicBezTo>
                <a:lnTo>
                  <a:pt x="7025" y="1260185"/>
                </a:lnTo>
                <a:cubicBezTo>
                  <a:pt x="3145" y="1260185"/>
                  <a:pt x="0" y="1257040"/>
                  <a:pt x="0" y="1253160"/>
                </a:cubicBezTo>
                <a:lnTo>
                  <a:pt x="0" y="7025"/>
                </a:lnTo>
                <a:cubicBezTo>
                  <a:pt x="0" y="3145"/>
                  <a:pt x="3145" y="0"/>
                  <a:pt x="7025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TEMA: </a:t>
            </a:r>
            <a:r>
              <a:rPr lang="pt-BR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NÚMEROS E SENTENÇAS EQUIVALENTES (CONTINUAÇÃO)</a:t>
            </a:r>
            <a:endParaRPr lang="pt-BR"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Recursos:  LIVRO DE MATEMÁTICA – PAGINAS: 84 A 89 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Estojo completo, caderno, caderno ½ pauta, dicionário e régua.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r>
              <a:rPr lang="pt-BR" sz="9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(EF03CI02) (EF03CI01) (EF03MA01) (EF03MA02) (EF03MA05,) EF03MA07)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de  apoio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https://youtu.be/dSvQnPtKiVg?si=Y7ldF_Cgb6Qz_FPX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pt-BR" sz="9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Tarefa de casa:</a:t>
            </a:r>
            <a:r>
              <a:rPr lang="pt-BR" sz="9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LIVRO DE CALIGRAFIA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ATIVIDADE EXTRA:</a:t>
            </a:r>
            <a:r>
              <a:rPr lang="pt-BR" sz="9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CADERNO DE LIÇÃO DE CASA</a:t>
            </a:r>
            <a:endParaRPr lang="pt-B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5B7C7D0F-7F28-F0EC-1D55-BD9E3DF15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171" y="8066418"/>
            <a:ext cx="2602346" cy="2041057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19112640-EF68-CC50-7BEA-6361DBB37A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42" y="4683318"/>
            <a:ext cx="3434786" cy="1955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321</Words>
  <Application>Microsoft Office PowerPoint</Application>
  <PresentationFormat>Personalizar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Open Sans</vt:lpstr>
      <vt:lpstr>Arial</vt:lpstr>
      <vt:lpstr>Calibri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PLANEJAMENTO SEMANAL MATRIZ</dc:title>
  <dc:creator>Lidia</dc:creator>
  <cp:lastModifiedBy>Windows 10</cp:lastModifiedBy>
  <cp:revision>40</cp:revision>
  <dcterms:created xsi:type="dcterms:W3CDTF">2006-08-16T00:00:00Z</dcterms:created>
  <dcterms:modified xsi:type="dcterms:W3CDTF">2026-04-25T22:54:01Z</dcterms:modified>
  <dc:identifier>DAFX1SMyTQ4</dc:identifier>
</cp:coreProperties>
</file>